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25"/>
  </p:notesMasterIdLst>
  <p:handoutMasterIdLst>
    <p:handoutMasterId r:id="rId26"/>
  </p:handoutMasterIdLst>
  <p:sldIdLst>
    <p:sldId id="269" r:id="rId6"/>
    <p:sldId id="279" r:id="rId7"/>
    <p:sldId id="270" r:id="rId8"/>
    <p:sldId id="262" r:id="rId9"/>
    <p:sldId id="275" r:id="rId10"/>
    <p:sldId id="281" r:id="rId11"/>
    <p:sldId id="298" r:id="rId12"/>
    <p:sldId id="297" r:id="rId13"/>
    <p:sldId id="295" r:id="rId14"/>
    <p:sldId id="284" r:id="rId15"/>
    <p:sldId id="291" r:id="rId16"/>
    <p:sldId id="290" r:id="rId17"/>
    <p:sldId id="289" r:id="rId18"/>
    <p:sldId id="292" r:id="rId19"/>
    <p:sldId id="294" r:id="rId20"/>
    <p:sldId id="293" r:id="rId21"/>
    <p:sldId id="283" r:id="rId22"/>
    <p:sldId id="299" r:id="rId23"/>
    <p:sldId id="27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15" autoAdjust="0"/>
    <p:restoredTop sz="85285" autoAdjust="0"/>
  </p:normalViewPr>
  <p:slideViewPr>
    <p:cSldViewPr snapToGrid="0" snapToObjects="1">
      <p:cViewPr varScale="1">
        <p:scale>
          <a:sx n="92" d="100"/>
          <a:sy n="92" d="100"/>
        </p:scale>
        <p:origin x="17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7/13/21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7/13/21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227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81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719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3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529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61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times are in EDT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433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369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980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ter.im/ogc-developer/Sprint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opengeospatial/ogcapi-code-sprint-2021-07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49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4964" y="-101040"/>
            <a:ext cx="6502715" cy="2651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Pre-event Webinar &amp; Workshop:  July 2021 OGC API Virtual Code Sprint  </a:t>
            </a:r>
          </a:p>
          <a:p>
            <a:pPr>
              <a:lnSpc>
                <a:spcPts val="4000"/>
              </a:lnSpc>
            </a:pP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July 14, 2021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7618C-23BD-EA47-A2E3-551FC40C0A45}"/>
              </a:ext>
            </a:extLst>
          </p:cNvPr>
          <p:cNvSpPr txBox="1"/>
          <p:nvPr/>
        </p:nvSpPr>
        <p:spPr>
          <a:xfrm>
            <a:off x="40589" y="2538194"/>
            <a:ext cx="1858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#OGCAPI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2882096"/>
            <a:ext cx="11339337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– Processes – Part 1: Core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2016211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2882096"/>
            <a:ext cx="11339337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– Records – Part 1: Core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2145610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2882096"/>
            <a:ext cx="11339337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– Coverages – Part 1: Core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1188334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E1BA8A-C3F3-0244-8890-DFF41F21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17264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scope of the code sprint is to include:</a:t>
            </a:r>
          </a:p>
          <a:p>
            <a:pPr lvl="1"/>
            <a:r>
              <a:rPr lang="en-US" dirty="0"/>
              <a:t>API implementation</a:t>
            </a:r>
          </a:p>
          <a:p>
            <a:pPr lvl="1"/>
            <a:r>
              <a:rPr lang="en-US" dirty="0"/>
              <a:t>API testing and feedback</a:t>
            </a:r>
          </a:p>
          <a:p>
            <a:pPr lvl="1"/>
            <a:r>
              <a:rPr lang="en-US" dirty="0"/>
              <a:t>Discussion and knowledge sharing</a:t>
            </a:r>
          </a:p>
          <a:p>
            <a:pPr lvl="1"/>
            <a:endParaRPr lang="en-US" dirty="0"/>
          </a:p>
          <a:p>
            <a:r>
              <a:rPr lang="en-US" dirty="0"/>
              <a:t>Participants are welcome to bring partial or complete implementations of servers or clients to support the sprint. </a:t>
            </a:r>
          </a:p>
          <a:p>
            <a:endParaRPr lang="en-US" dirty="0"/>
          </a:p>
          <a:p>
            <a:r>
              <a:rPr lang="en-US" dirty="0"/>
              <a:t>Participants will have the opportunity to experiment with parts of the specifications and develop working implementations.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225D0E-E946-1446-AD01-E93B472540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2EACD5-59B7-FE42-AAD9-D1C18A8D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25554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7ABA9-FBEA-B243-860E-CCB283793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82962E-617B-7343-B209-197E7C0C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 – Day 1 – July 21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CB95098F-51D0-0C46-A8A8-525981152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451" y="983673"/>
            <a:ext cx="7358422" cy="546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42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E992181-1EAF-CF4D-9DD6-F130F85C6B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997" y="1016276"/>
            <a:ext cx="10746194" cy="493395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7ABA9-FBEA-B243-860E-CCB283793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82962E-617B-7343-B209-197E7C0C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 – Day 2 – July 22</a:t>
            </a:r>
          </a:p>
        </p:txBody>
      </p:sp>
    </p:spTree>
    <p:extLst>
      <p:ext uri="{BB962C8B-B14F-4D97-AF65-F5344CB8AC3E}">
        <p14:creationId xmlns:p14="http://schemas.microsoft.com/office/powerpoint/2010/main" val="3226566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8ACD14A-5C09-334D-94E1-F60719410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173" y="1056031"/>
            <a:ext cx="9541986" cy="496045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7ABA9-FBEA-B243-860E-CCB283793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82962E-617B-7343-B209-197E7C0C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 – Day 3 – July 23</a:t>
            </a:r>
          </a:p>
        </p:txBody>
      </p:sp>
    </p:spTree>
    <p:extLst>
      <p:ext uri="{BB962C8B-B14F-4D97-AF65-F5344CB8AC3E}">
        <p14:creationId xmlns:p14="http://schemas.microsoft.com/office/powerpoint/2010/main" val="3751825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A5F32F-032A-2A4C-A79F-00FDD98AB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5382884"/>
          </a:xfrm>
        </p:spPr>
        <p:txBody>
          <a:bodyPr>
            <a:normAutofit/>
          </a:bodyPr>
          <a:lstStyle/>
          <a:p>
            <a:r>
              <a:rPr lang="en-US" dirty="0" err="1"/>
              <a:t>Gotomeeting</a:t>
            </a:r>
            <a:endParaRPr lang="en-US" dirty="0"/>
          </a:p>
          <a:p>
            <a:pPr lvl="1"/>
            <a:r>
              <a:rPr lang="en-US" dirty="0"/>
              <a:t>Link to be provided to registered participants only.</a:t>
            </a:r>
          </a:p>
          <a:p>
            <a:pPr lvl="1"/>
            <a:endParaRPr lang="en-US" dirty="0"/>
          </a:p>
          <a:p>
            <a:r>
              <a:rPr lang="en-US" dirty="0" err="1"/>
              <a:t>Gitter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https://gitter.im/ogc-developer/Sprints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GitHub</a:t>
            </a:r>
          </a:p>
          <a:p>
            <a:pPr lvl="1"/>
            <a:r>
              <a:rPr lang="en-US" dirty="0"/>
              <a:t>Sprint repo </a:t>
            </a:r>
            <a:r>
              <a:rPr lang="en-US" dirty="0">
                <a:hlinkClick r:id="rId4"/>
              </a:rPr>
              <a:t>https://github.com/opengeospatial/ogcapi-code-sprint-2021-07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2008C7-CC5B-3B43-8ED4-C26A2AB34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5471EE-C75D-C548-9EBE-2E1C4DE9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234666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93FB6-39FE-A043-905C-84ADAC25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7CD9FC-FECB-9840-A012-6C297797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Everybody going to be working on?</a:t>
            </a:r>
          </a:p>
        </p:txBody>
      </p:sp>
      <p:pic>
        <p:nvPicPr>
          <p:cNvPr id="60" name="Picture 59" descr="A picture containing text, green, sign, first-aid kit&#10;&#10;Description automatically generated">
            <a:extLst>
              <a:ext uri="{FF2B5EF4-FFF2-40B4-BE49-F238E27FC236}">
                <a16:creationId xmlns:a16="http://schemas.microsoft.com/office/drawing/2014/main" id="{D843D048-9D87-C844-BFD9-3DF0DB069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32" y="3309000"/>
            <a:ext cx="1080000" cy="1080000"/>
          </a:xfrm>
          <a:prstGeom prst="rect">
            <a:avLst/>
          </a:prstGeom>
        </p:spPr>
      </p:pic>
      <p:pic>
        <p:nvPicPr>
          <p:cNvPr id="62" name="Picture 61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399F16AC-9662-6E45-9C60-386252540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366" y="2107600"/>
            <a:ext cx="1080000" cy="1080000"/>
          </a:xfrm>
          <a:prstGeom prst="rect">
            <a:avLst/>
          </a:prstGeom>
        </p:spPr>
      </p:pic>
      <p:pic>
        <p:nvPicPr>
          <p:cNvPr id="64" name="Picture 63" descr="Chart&#10;&#10;Description automatically generated">
            <a:extLst>
              <a:ext uri="{FF2B5EF4-FFF2-40B4-BE49-F238E27FC236}">
                <a16:creationId xmlns:a16="http://schemas.microsoft.com/office/drawing/2014/main" id="{42427A40-1F1D-2048-A558-20F1C3F08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5796" y="4585500"/>
            <a:ext cx="1080000" cy="1080000"/>
          </a:xfrm>
          <a:prstGeom prst="rect">
            <a:avLst/>
          </a:prstGeom>
        </p:spPr>
      </p:pic>
      <p:pic>
        <p:nvPicPr>
          <p:cNvPr id="66" name="Picture 65" descr="A picture containing person, hair, old, gray&#10;&#10;Description automatically generated">
            <a:extLst>
              <a:ext uri="{FF2B5EF4-FFF2-40B4-BE49-F238E27FC236}">
                <a16:creationId xmlns:a16="http://schemas.microsoft.com/office/drawing/2014/main" id="{194CAA48-8F32-8F4C-9802-FEF966DFC6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5886" y="3264545"/>
            <a:ext cx="1080000" cy="1080000"/>
          </a:xfrm>
          <a:prstGeom prst="rect">
            <a:avLst/>
          </a:prstGeom>
        </p:spPr>
      </p:pic>
      <p:pic>
        <p:nvPicPr>
          <p:cNvPr id="68" name="Picture 67" descr="A picture containing text, first-aid kit, clock&#10;&#10;Description automatically generated">
            <a:extLst>
              <a:ext uri="{FF2B5EF4-FFF2-40B4-BE49-F238E27FC236}">
                <a16:creationId xmlns:a16="http://schemas.microsoft.com/office/drawing/2014/main" id="{E5845AF5-DBD9-1C47-BE80-26C4DB84B3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3534" y="2086872"/>
            <a:ext cx="1080000" cy="1080000"/>
          </a:xfrm>
          <a:prstGeom prst="rect">
            <a:avLst/>
          </a:prstGeom>
        </p:spPr>
      </p:pic>
      <p:pic>
        <p:nvPicPr>
          <p:cNvPr id="70" name="Picture 69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E61F9ACD-7817-A848-8AAF-F3E40B603E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2296" y="4540132"/>
            <a:ext cx="1080000" cy="1080000"/>
          </a:xfrm>
          <a:prstGeom prst="rect">
            <a:avLst/>
          </a:prstGeom>
        </p:spPr>
      </p:pic>
      <p:pic>
        <p:nvPicPr>
          <p:cNvPr id="72" name="Picture 71" descr="A dog wearing a suit and bow tie&#10;&#10;Description automatically generated with medium confidence">
            <a:extLst>
              <a:ext uri="{FF2B5EF4-FFF2-40B4-BE49-F238E27FC236}">
                <a16:creationId xmlns:a16="http://schemas.microsoft.com/office/drawing/2014/main" id="{6BE42E44-FF40-3E4A-BED5-B164FD7CD5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2232" y="2095500"/>
            <a:ext cx="1080000" cy="1080000"/>
          </a:xfrm>
          <a:prstGeom prst="rect">
            <a:avLst/>
          </a:prstGeom>
        </p:spPr>
      </p:pic>
      <p:pic>
        <p:nvPicPr>
          <p:cNvPr id="74" name="Picture 73" descr="A dog lying on a person's lap&#10;&#10;Description automatically generated with low confidence">
            <a:extLst>
              <a:ext uri="{FF2B5EF4-FFF2-40B4-BE49-F238E27FC236}">
                <a16:creationId xmlns:a16="http://schemas.microsoft.com/office/drawing/2014/main" id="{FB2C010A-7F78-664B-848B-3C7AFFFCE8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9702" y="2131977"/>
            <a:ext cx="1080000" cy="1080000"/>
          </a:xfrm>
          <a:prstGeom prst="rect">
            <a:avLst/>
          </a:prstGeom>
        </p:spPr>
      </p:pic>
      <p:pic>
        <p:nvPicPr>
          <p:cNvPr id="76" name="Picture 75" descr="Map&#10;&#10;Description automatically generated">
            <a:extLst>
              <a:ext uri="{FF2B5EF4-FFF2-40B4-BE49-F238E27FC236}">
                <a16:creationId xmlns:a16="http://schemas.microsoft.com/office/drawing/2014/main" id="{5FBA0296-27FA-264F-BCE8-4188868C0C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17535" y="4497655"/>
            <a:ext cx="1080000" cy="1080000"/>
          </a:xfrm>
          <a:prstGeom prst="rect">
            <a:avLst/>
          </a:prstGeom>
        </p:spPr>
      </p:pic>
      <p:pic>
        <p:nvPicPr>
          <p:cNvPr id="78" name="Picture 77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B9C32DC5-7B34-8A40-B3B8-1B054CF5D37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27509" y="4372445"/>
            <a:ext cx="1080000" cy="10800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66F3DF2F-898D-1F46-8C73-C2FCECB4792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69948" y="4540132"/>
            <a:ext cx="1080000" cy="1080000"/>
          </a:xfrm>
          <a:prstGeom prst="rect">
            <a:avLst/>
          </a:prstGeom>
        </p:spPr>
      </p:pic>
      <p:pic>
        <p:nvPicPr>
          <p:cNvPr id="82" name="Picture 81" descr="A picture containing icon&#10;&#10;Description automatically generated">
            <a:extLst>
              <a:ext uri="{FF2B5EF4-FFF2-40B4-BE49-F238E27FC236}">
                <a16:creationId xmlns:a16="http://schemas.microsoft.com/office/drawing/2014/main" id="{3998245A-3A16-9740-A253-2F3E534C37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06098" y="4486500"/>
            <a:ext cx="1080000" cy="1080000"/>
          </a:xfrm>
          <a:prstGeom prst="rect">
            <a:avLst/>
          </a:prstGeom>
        </p:spPr>
      </p:pic>
      <p:pic>
        <p:nvPicPr>
          <p:cNvPr id="84" name="Picture 83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393A157C-DAB4-2642-881B-100570F2064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02091" y="4540132"/>
            <a:ext cx="1080000" cy="1080000"/>
          </a:xfrm>
          <a:prstGeom prst="rect">
            <a:avLst/>
          </a:prstGeom>
        </p:spPr>
      </p:pic>
      <p:pic>
        <p:nvPicPr>
          <p:cNvPr id="86" name="Picture 85" descr="A picture containing text, clock, first-aid kit&#10;&#10;Description automatically generated">
            <a:extLst>
              <a:ext uri="{FF2B5EF4-FFF2-40B4-BE49-F238E27FC236}">
                <a16:creationId xmlns:a16="http://schemas.microsoft.com/office/drawing/2014/main" id="{30B26ED7-4655-1547-8B5A-F2429B03B5B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34475" y="3292255"/>
            <a:ext cx="1080000" cy="1080000"/>
          </a:xfrm>
          <a:prstGeom prst="rect">
            <a:avLst/>
          </a:prstGeom>
        </p:spPr>
      </p:pic>
      <p:pic>
        <p:nvPicPr>
          <p:cNvPr id="88" name="Picture 87" descr="A picture containing outdoor, tree, ground, person&#10;&#10;Description automatically generated">
            <a:extLst>
              <a:ext uri="{FF2B5EF4-FFF2-40B4-BE49-F238E27FC236}">
                <a16:creationId xmlns:a16="http://schemas.microsoft.com/office/drawing/2014/main" id="{BF596E8D-1F87-BB4D-991C-FC5FA7A9969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71866" y="3313773"/>
            <a:ext cx="1080000" cy="1080000"/>
          </a:xfrm>
          <a:prstGeom prst="rect">
            <a:avLst/>
          </a:prstGeom>
        </p:spPr>
      </p:pic>
      <p:pic>
        <p:nvPicPr>
          <p:cNvPr id="90" name="Picture 89" descr="A person drinking from a glass&#10;&#10;Description automatically generated with medium confidence">
            <a:extLst>
              <a:ext uri="{FF2B5EF4-FFF2-40B4-BE49-F238E27FC236}">
                <a16:creationId xmlns:a16="http://schemas.microsoft.com/office/drawing/2014/main" id="{8C6A01DA-0B20-CF4F-A346-50C82F36870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40534" y="3351627"/>
            <a:ext cx="1080000" cy="1080000"/>
          </a:xfrm>
          <a:prstGeom prst="rect">
            <a:avLst/>
          </a:prstGeom>
        </p:spPr>
      </p:pic>
      <p:pic>
        <p:nvPicPr>
          <p:cNvPr id="92" name="Picture 91" descr="A picture containing text, first-aid kit, sign&#10;&#10;Description automatically generated">
            <a:extLst>
              <a:ext uri="{FF2B5EF4-FFF2-40B4-BE49-F238E27FC236}">
                <a16:creationId xmlns:a16="http://schemas.microsoft.com/office/drawing/2014/main" id="{2BF19553-584B-E140-B770-BFFC29C3005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18206" y="2131977"/>
            <a:ext cx="1080000" cy="1080000"/>
          </a:xfrm>
          <a:prstGeom prst="rect">
            <a:avLst/>
          </a:prstGeom>
        </p:spPr>
      </p:pic>
      <p:pic>
        <p:nvPicPr>
          <p:cNvPr id="94" name="Picture 93" descr="A person taking a selfie&#10;&#10;Description automatically generated">
            <a:extLst>
              <a:ext uri="{FF2B5EF4-FFF2-40B4-BE49-F238E27FC236}">
                <a16:creationId xmlns:a16="http://schemas.microsoft.com/office/drawing/2014/main" id="{46BAC6BE-1A2F-F246-8DB7-1DFBDB9A32C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047500" y="3351627"/>
            <a:ext cx="1080000" cy="1080000"/>
          </a:xfrm>
          <a:prstGeom prst="rect">
            <a:avLst/>
          </a:prstGeom>
        </p:spPr>
      </p:pic>
      <p:pic>
        <p:nvPicPr>
          <p:cNvPr id="96" name="Picture 95" descr="A picture containing diagram&#10;&#10;Description automatically generated">
            <a:extLst>
              <a:ext uri="{FF2B5EF4-FFF2-40B4-BE49-F238E27FC236}">
                <a16:creationId xmlns:a16="http://schemas.microsoft.com/office/drawing/2014/main" id="{6150C275-58A4-224C-BED3-064C44E1CA8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976359" y="2078727"/>
            <a:ext cx="1080000" cy="1080000"/>
          </a:xfrm>
          <a:prstGeom prst="rect">
            <a:avLst/>
          </a:prstGeom>
        </p:spPr>
      </p:pic>
      <p:pic>
        <p:nvPicPr>
          <p:cNvPr id="98" name="Picture 97" descr="A picture containing text, first-aid kit&#10;&#10;Description automatically generated">
            <a:extLst>
              <a:ext uri="{FF2B5EF4-FFF2-40B4-BE49-F238E27FC236}">
                <a16:creationId xmlns:a16="http://schemas.microsoft.com/office/drawing/2014/main" id="{A1562536-FEAE-D444-9075-A35DC37C90F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07827" y="3292255"/>
            <a:ext cx="1080000" cy="1080000"/>
          </a:xfrm>
          <a:prstGeom prst="rect">
            <a:avLst/>
          </a:prstGeom>
        </p:spPr>
      </p:pic>
      <p:pic>
        <p:nvPicPr>
          <p:cNvPr id="100" name="Picture 99" descr="A person wearing sunglasses&#10;&#10;Description automatically generated with low confidence">
            <a:extLst>
              <a:ext uri="{FF2B5EF4-FFF2-40B4-BE49-F238E27FC236}">
                <a16:creationId xmlns:a16="http://schemas.microsoft.com/office/drawing/2014/main" id="{E7654E92-A307-4D4B-A70C-F94BFA5EB46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825870" y="2115004"/>
            <a:ext cx="1080000" cy="1080000"/>
          </a:xfrm>
          <a:prstGeom prst="rect">
            <a:avLst/>
          </a:prstGeom>
        </p:spPr>
      </p:pic>
      <p:pic>
        <p:nvPicPr>
          <p:cNvPr id="102" name="Picture 101" descr="A picture containing text&#10;&#10;Description automatically generated">
            <a:extLst>
              <a:ext uri="{FF2B5EF4-FFF2-40B4-BE49-F238E27FC236}">
                <a16:creationId xmlns:a16="http://schemas.microsoft.com/office/drawing/2014/main" id="{6A85D2BE-6944-BE47-A52A-6C676CA5A42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460054" y="2131978"/>
            <a:ext cx="1104810" cy="110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10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7106AF-64C8-488C-809A-8E3053B313CF}"/>
              </a:ext>
            </a:extLst>
          </p:cNvPr>
          <p:cNvSpPr/>
          <p:nvPr/>
        </p:nvSpPr>
        <p:spPr>
          <a:xfrm>
            <a:off x="6396156" y="3068903"/>
            <a:ext cx="2368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C6F3A5-72C8-4B34-B5E8-D5C5134122F4}"/>
              </a:ext>
            </a:extLst>
          </p:cNvPr>
          <p:cNvSpPr/>
          <p:nvPr/>
        </p:nvSpPr>
        <p:spPr>
          <a:xfrm>
            <a:off x="6393145" y="4141852"/>
            <a:ext cx="289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0AD71-4323-4BB6-9918-5DD0D458AEDB}"/>
              </a:ext>
            </a:extLst>
          </p:cNvPr>
          <p:cNvSpPr txBox="1"/>
          <p:nvPr/>
        </p:nvSpPr>
        <p:spPr>
          <a:xfrm>
            <a:off x="6410667" y="4446653"/>
            <a:ext cx="33300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65+ Adopted Standards</a:t>
            </a:r>
          </a:p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300+ products with 1000+ certified implementations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1,700,000+ Operational Data Sets 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OGC Standards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A931E-6744-4E45-A638-6E03ED306DCF}"/>
              </a:ext>
            </a:extLst>
          </p:cNvPr>
          <p:cNvSpPr/>
          <p:nvPr/>
        </p:nvSpPr>
        <p:spPr>
          <a:xfrm>
            <a:off x="6372319" y="3395169"/>
            <a:ext cx="326931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120+ Innovation Initiatives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380+ Technical reports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Quarterly Tech Trends monitoring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2665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97552-9459-49DC-AA9E-DAC622D0F48D}"/>
              </a:ext>
            </a:extLst>
          </p:cNvPr>
          <p:cNvSpPr txBox="1"/>
          <p:nvPr/>
        </p:nvSpPr>
        <p:spPr>
          <a:xfrm>
            <a:off x="6393145" y="1522001"/>
            <a:ext cx="322464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500+ International Members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110+ Member Meetings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60+ Alliance and Liaison partners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50+ Standards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45+ Domain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25+ Years of Not for Profit Work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10+ Regional and Country Forums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857894" cy="5237962"/>
          </a:xfrm>
        </p:spPr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b="1" dirty="0"/>
              <a:t>Welcome</a:t>
            </a:r>
            <a:endParaRPr lang="en-US" dirty="0"/>
          </a:p>
          <a:p>
            <a:pPr marL="0">
              <a:lnSpc>
                <a:spcPct val="110000"/>
              </a:lnSpc>
            </a:pPr>
            <a:r>
              <a:rPr lang="en-US" b="1" dirty="0"/>
              <a:t>Overview of OGC API – Processes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Overview of OGC API – Records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Overview of OGC API – Coverages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Questions &amp; Answers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8E8A3-F4F6-4B46-9EC3-AF3B18F15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78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B20E0B-CA48-4550-9A7F-66CB24B1A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9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50010-671D-4C80-925C-7E492CFA8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OGC invites you to the July 2021 OGC API Virtual Code Sprint, to be held virtually on:</a:t>
            </a:r>
          </a:p>
          <a:p>
            <a:pPr lvl="1"/>
            <a:r>
              <a:rPr lang="en-US" dirty="0"/>
              <a:t>Day 1: Wednesday 21 July from 07:00am to 05:30pm EDT.</a:t>
            </a:r>
          </a:p>
          <a:p>
            <a:pPr lvl="1"/>
            <a:r>
              <a:rPr lang="en-US" dirty="0"/>
              <a:t>Day 2: Thursday 22 July from 07:00am to 05:30pm EDT.</a:t>
            </a:r>
          </a:p>
          <a:p>
            <a:pPr lvl="1"/>
            <a:r>
              <a:rPr lang="en-US" dirty="0"/>
              <a:t>Day 3: Friday 23 July from 07:00am to 05:30pm EDT.</a:t>
            </a:r>
          </a:p>
          <a:p>
            <a:endParaRPr lang="en-US" dirty="0"/>
          </a:p>
          <a:p>
            <a:r>
              <a:rPr lang="en-US" dirty="0"/>
              <a:t>What is an OGC Code Sprint?</a:t>
            </a:r>
          </a:p>
          <a:p>
            <a:pPr lvl="1"/>
            <a:r>
              <a:rPr lang="en-US" dirty="0"/>
              <a:t>A collaborative and inclusive event driven by innovative and rapid programming with minimal process and organization constraints to support the development of new applications and open standards.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9A820-344C-48F5-B087-05C812FA5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1A0099-7953-4BCF-9A7B-273334438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29212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AAE31-CFB1-A341-9ACC-A2AABB28B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509202"/>
            <a:ext cx="11612673" cy="1263138"/>
          </a:xfrm>
        </p:spPr>
        <p:txBody>
          <a:bodyPr>
            <a:normAutofit/>
          </a:bodyPr>
          <a:lstStyle/>
          <a:p>
            <a:r>
              <a:rPr lang="en-US" dirty="0"/>
              <a:t>The growing uptake of location within and beyond geospatial developer communities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93FB6-39FE-A043-905C-84ADAC25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7CD9FC-FECB-9840-A012-6C297797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12" name="Picture 11" descr="A picture containing text, indoor, turtle&#10;&#10;Description automatically generated">
            <a:extLst>
              <a:ext uri="{FF2B5EF4-FFF2-40B4-BE49-F238E27FC236}">
                <a16:creationId xmlns:a16="http://schemas.microsoft.com/office/drawing/2014/main" id="{1B64EAB6-D705-8E43-8B50-1CBC4625F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909" y="2646218"/>
            <a:ext cx="5404798" cy="347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388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AAE31-CFB1-A341-9ACC-A2AABB28B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841249"/>
            <a:ext cx="11612673" cy="1231500"/>
          </a:xfrm>
        </p:spPr>
        <p:txBody>
          <a:bodyPr>
            <a:normAutofit/>
          </a:bodyPr>
          <a:lstStyle/>
          <a:p>
            <a:r>
              <a:rPr lang="en-US" dirty="0"/>
              <a:t>APIs are a popular, effective method for rapid software development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93FB6-39FE-A043-905C-84ADAC25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7CD9FC-FECB-9840-A012-6C297797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9CF64F13-DEE9-5142-B945-0205764FA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5812" y="4117299"/>
            <a:ext cx="1523423" cy="1523423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D3DBE704-F624-0844-8E94-F02BCC120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87" y="4085661"/>
            <a:ext cx="4686300" cy="180340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B9E21F33-D3BC-D74B-BD95-21E40B708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085661"/>
            <a:ext cx="16510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69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AAE31-CFB1-A341-9ACC-A2AABB28B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901490"/>
          </a:xfrm>
        </p:spPr>
        <p:txBody>
          <a:bodyPr/>
          <a:lstStyle/>
          <a:p>
            <a:r>
              <a:rPr lang="en-US" dirty="0"/>
              <a:t>There is an increasing need for interoperability between Web APIs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93FB6-39FE-A043-905C-84ADAC25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7CD9FC-FECB-9840-A012-6C297797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64B0D66-D491-F64D-8071-8689B7082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545" y="2064328"/>
            <a:ext cx="5278582" cy="395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87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93FB6-39FE-A043-905C-84ADAC25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7CD9FC-FECB-9840-A012-6C297797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6F098C-94F4-D24F-B974-0184B933B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765616"/>
          </a:xfrm>
        </p:spPr>
        <p:txBody>
          <a:bodyPr/>
          <a:lstStyle/>
          <a:p>
            <a:r>
              <a:rPr lang="en-US" dirty="0"/>
              <a:t>Who is joining this Sprint?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F96E46-42D8-134A-A412-F7F7B8C7D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29" y="3048945"/>
            <a:ext cx="4704386" cy="2646217"/>
          </a:xfrm>
          <a:prstGeom prst="rect">
            <a:avLst/>
          </a:prstGeom>
        </p:spPr>
      </p:pic>
      <p:pic>
        <p:nvPicPr>
          <p:cNvPr id="10" name="Picture 9" descr="Shape, circle&#10;&#10;Description automatically generated">
            <a:extLst>
              <a:ext uri="{FF2B5EF4-FFF2-40B4-BE49-F238E27FC236}">
                <a16:creationId xmlns:a16="http://schemas.microsoft.com/office/drawing/2014/main" id="{2BD4E193-F8D8-5F44-B406-7F3FFDC3D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505" y="3190663"/>
            <a:ext cx="1613770" cy="2362777"/>
          </a:xfrm>
          <a:prstGeom prst="rect">
            <a:avLst/>
          </a:prstGeom>
        </p:spPr>
      </p:pic>
      <p:sp>
        <p:nvSpPr>
          <p:cNvPr id="11" name="Rectangular Callout 10">
            <a:extLst>
              <a:ext uri="{FF2B5EF4-FFF2-40B4-BE49-F238E27FC236}">
                <a16:creationId xmlns:a16="http://schemas.microsoft.com/office/drawing/2014/main" id="{AEF80579-0A49-E34E-8291-03243617D14A}"/>
              </a:ext>
            </a:extLst>
          </p:cNvPr>
          <p:cNvSpPr/>
          <p:nvPr/>
        </p:nvSpPr>
        <p:spPr>
          <a:xfrm>
            <a:off x="3879273" y="2244436"/>
            <a:ext cx="2424545" cy="2127616"/>
          </a:xfrm>
          <a:prstGeom prst="wedgeRectCallout">
            <a:avLst>
              <a:gd name="adj1" fmla="val -51119"/>
              <a:gd name="adj2" fmla="val 651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Coding is not my day to day job, but I often hack on things to solve key problems. </a:t>
            </a:r>
            <a:endParaRPr lang="en-US" dirty="0"/>
          </a:p>
        </p:txBody>
      </p:sp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0C2102EB-BDE0-E044-86ED-3C5E77D242A9}"/>
              </a:ext>
            </a:extLst>
          </p:cNvPr>
          <p:cNvSpPr/>
          <p:nvPr/>
        </p:nvSpPr>
        <p:spPr>
          <a:xfrm>
            <a:off x="8648863" y="1800132"/>
            <a:ext cx="2730395" cy="1500546"/>
          </a:xfrm>
          <a:prstGeom prst="wedgeRectCallout">
            <a:avLst>
              <a:gd name="adj1" fmla="val -33405"/>
              <a:gd name="adj2" fmla="val 729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 have several years of professional software development experience and write code almost every day.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767945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3790</TotalTime>
  <Words>506</Words>
  <Application>Microsoft Macintosh PowerPoint</Application>
  <PresentationFormat>Widescreen</PresentationFormat>
  <Paragraphs>101</Paragraphs>
  <Slides>19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Agenda</vt:lpstr>
      <vt:lpstr>PowerPoint Presentation</vt:lpstr>
      <vt:lpstr>PowerPoint Presentation</vt:lpstr>
      <vt:lpstr>Welcome</vt:lpstr>
      <vt:lpstr>Motivation</vt:lpstr>
      <vt:lpstr>Motivation</vt:lpstr>
      <vt:lpstr>Motivation</vt:lpstr>
      <vt:lpstr>Participants</vt:lpstr>
      <vt:lpstr>Overview of the draft specification</vt:lpstr>
      <vt:lpstr>Overview of the draft specification</vt:lpstr>
      <vt:lpstr>Overview of the draft specification</vt:lpstr>
      <vt:lpstr>Sprint Description</vt:lpstr>
      <vt:lpstr>Sprint Schedule – Day 1 – July 21</vt:lpstr>
      <vt:lpstr>Sprint Schedule – Day 2 – July 22</vt:lpstr>
      <vt:lpstr>Sprint Schedule – Day 3 – July 23</vt:lpstr>
      <vt:lpstr>Logistics</vt:lpstr>
      <vt:lpstr>What is Everybody going to be working on?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Joana Simoes</cp:lastModifiedBy>
  <cp:revision>309</cp:revision>
  <dcterms:created xsi:type="dcterms:W3CDTF">2020-04-17T22:01:33Z</dcterms:created>
  <dcterms:modified xsi:type="dcterms:W3CDTF">2021-07-13T15:18:54Z</dcterms:modified>
</cp:coreProperties>
</file>